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1"/>
  </p:notesMasterIdLst>
  <p:sldIdLst>
    <p:sldId id="256" r:id="rId2"/>
    <p:sldId id="257" r:id="rId3"/>
    <p:sldId id="258" r:id="rId4"/>
    <p:sldId id="274" r:id="rId5"/>
    <p:sldId id="289" r:id="rId6"/>
    <p:sldId id="290" r:id="rId7"/>
    <p:sldId id="291" r:id="rId8"/>
    <p:sldId id="284" r:id="rId9"/>
    <p:sldId id="311" r:id="rId10"/>
    <p:sldId id="292" r:id="rId11"/>
    <p:sldId id="286" r:id="rId12"/>
    <p:sldId id="297" r:id="rId13"/>
    <p:sldId id="296" r:id="rId14"/>
    <p:sldId id="298" r:id="rId15"/>
    <p:sldId id="299" r:id="rId16"/>
    <p:sldId id="305" r:id="rId17"/>
    <p:sldId id="281" r:id="rId18"/>
    <p:sldId id="306" r:id="rId19"/>
    <p:sldId id="310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98857-F7B2-47BD-A581-0096CD12C4C3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1EE343-F9A5-433C-AC33-3F0BEF4CC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977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A7E84C-A6C7-4B6E-8676-E91A9610F8FF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6460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Google Shape;195;g9c4c7f397f_0_21:notes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666750" y="635000"/>
            <a:ext cx="5648325" cy="3178175"/>
          </a:xfrm>
          <a:noFill/>
          <a:ln>
            <a:headEnd/>
            <a:tailEnd/>
          </a:ln>
        </p:spPr>
      </p:sp>
      <p:sp>
        <p:nvSpPr>
          <p:cNvPr id="14339" name="Google Shape;196;g9c4c7f397f_0_21:notes"/>
          <p:cNvSpPr txBox="1">
            <a:spLocks noGrp="1"/>
          </p:cNvSpPr>
          <p:nvPr>
            <p:ph type="body" idx="1"/>
          </p:nvPr>
        </p:nvSpPr>
        <p:spPr>
          <a:xfrm>
            <a:off x="698246" y="4025420"/>
            <a:ext cx="5585964" cy="3813555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5000"/>
              </a:lnSpc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Rasheed </a:t>
            </a:r>
          </a:p>
          <a:p>
            <a:pPr marL="0" indent="0">
              <a:lnSpc>
                <a:spcPct val="115000"/>
              </a:lnSpc>
            </a:pP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15000"/>
              </a:lnSpc>
              <a:buSzPts val="1100"/>
              <a:buFont typeface="Arial" panose="020B0604020202020204" pitchFamily="34" charset="0"/>
              <a:buChar char="○"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Of any crisis affected population, 25% are estimated to be of reproductive age</a:t>
            </a:r>
          </a:p>
          <a:p>
            <a:pPr lvl="1">
              <a:lnSpc>
                <a:spcPct val="115000"/>
              </a:lnSpc>
              <a:buSzPts val="1100"/>
              <a:buFont typeface="Arial" panose="020B0604020202020204" pitchFamily="34" charset="0"/>
              <a:buChar char="○"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Two-thirds of preventable maternal deaths and 45% of newborn deaths take place in countries affected by recent conflict, natural disaster, or both.</a:t>
            </a:r>
          </a:p>
          <a:p>
            <a:pPr lvl="1">
              <a:lnSpc>
                <a:spcPct val="115000"/>
              </a:lnSpc>
              <a:buSzPts val="1100"/>
              <a:buFont typeface="Arial" panose="020B0604020202020204" pitchFamily="34" charset="0"/>
              <a:buChar char="○"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At any time, 4% of any displaced or disaster-affected population will be pregnant (or one in five women of reproductive age). 15% of those women will experience pregnancy-related complications with 5% requiring C/Sections.</a:t>
            </a:r>
          </a:p>
          <a:p>
            <a:pPr lvl="1">
              <a:lnSpc>
                <a:spcPct val="115000"/>
              </a:lnSpc>
              <a:buSzPts val="1100"/>
              <a:buFont typeface="Arial" panose="020B0604020202020204" pitchFamily="34" charset="0"/>
              <a:buChar char="○"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1 in 5 internally displaced or refugee women have experienced sexual violence</a:t>
            </a:r>
          </a:p>
          <a:p>
            <a:pPr lvl="1">
              <a:lnSpc>
                <a:spcPct val="115000"/>
              </a:lnSpc>
              <a:buSzPts val="1100"/>
              <a:buFont typeface="Arial" panose="020B0604020202020204" pitchFamily="34" charset="0"/>
              <a:buChar char="○"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Approximately 75 to 80% of all crisis-affected populations are women, children and youth who need and have a right to reproductive health services</a:t>
            </a:r>
          </a:p>
          <a:p>
            <a:pPr lvl="1">
              <a:lnSpc>
                <a:spcPct val="115000"/>
              </a:lnSpc>
              <a:buSzPts val="1100"/>
              <a:buFont typeface="Arial" panose="020B0604020202020204" pitchFamily="34" charset="0"/>
              <a:buChar char="○"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Malnutrition and associated silent hunger predisposes PLWs to maternal complications and even mortality. For instance, iron deficiency anemia is a risk factor for hemorrhages, calcium deficiency for pre-eclampsia</a:t>
            </a:r>
          </a:p>
          <a:p>
            <a:pPr marL="0" indent="0">
              <a:lnSpc>
                <a:spcPct val="115000"/>
              </a:lnSpc>
            </a:pP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5000"/>
              </a:lnSpc>
            </a:pP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306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472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492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40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1256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9843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8954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085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829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7339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INTERNATIONAL PLANNED PARENTHOOD FEDERATION | HUMANITARIAN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09600" y="1949807"/>
            <a:ext cx="10972801" cy="4168996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09600" y="719213"/>
            <a:ext cx="10972800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775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lIns="91425" tIns="91425" rIns="91425" bIns="91425" anchor="t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lIns="91425" tIns="91425" rIns="91425" bIns="91425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" name="Google Shape;19;p4"/>
          <p:cNvSpPr txBox="1">
            <a:spLocks noGrp="1"/>
          </p:cNvSpPr>
          <p:nvPr>
            <p:ph type="sldNum" idx="10"/>
          </p:nvPr>
        </p:nvSpPr>
        <p:spPr>
          <a:xfrm>
            <a:off x="11296653" y="6216652"/>
            <a:ext cx="732367" cy="524933"/>
          </a:xfrm>
        </p:spPr>
        <p:txBody>
          <a:bodyPr spcFirstLastPara="1" lIns="91425" tIns="91425" rIns="91425" b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defRPr/>
            </a:pPr>
            <a:fld id="{1AB263FC-4DD1-4373-8D86-E46016899BFF}" type="slidenum">
              <a:rPr lang="en"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865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140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146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006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961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97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125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825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9631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E1EB37-566B-46F9-9BB7-53D5ACA20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3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976" y="483874"/>
            <a:ext cx="7848600" cy="58902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336431" y="1457837"/>
            <a:ext cx="9075537" cy="44095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Impact different communities in different ways: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(Vulnerability + Hazard)</a:t>
            </a:r>
          </a:p>
          <a:p>
            <a:pPr marL="0" indent="0">
              <a:buNone/>
            </a:pPr>
            <a:r>
              <a:rPr lang="en-US" sz="2800" dirty="0"/>
              <a:t>Disaster</a:t>
            </a:r>
          </a:p>
          <a:p>
            <a:pPr marL="0" indent="0" algn="ctr">
              <a:buNone/>
            </a:pPr>
            <a:r>
              <a:rPr lang="en-US" dirty="0"/>
              <a:t>Capacity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r">
              <a:buNone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33237" y="310891"/>
            <a:ext cx="8229600" cy="1143000"/>
          </a:xfrm>
        </p:spPr>
        <p:txBody>
          <a:bodyPr>
            <a:normAutofit/>
          </a:bodyPr>
          <a:lstStyle/>
          <a:p>
            <a:r>
              <a:rPr lang="en-CA" dirty="0"/>
              <a:t>Effects of </a:t>
            </a:r>
            <a:r>
              <a:rPr lang="en-US" dirty="0"/>
              <a:t>Emergencies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182092" y="3059289"/>
            <a:ext cx="4197096" cy="731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en-AU">
              <a:solidFill>
                <a:prstClr val="white"/>
              </a:solidFill>
              <a:latin typeface="Arial"/>
            </a:endParaRPr>
          </a:p>
        </p:txBody>
      </p:sp>
      <p:sp>
        <p:nvSpPr>
          <p:cNvPr id="6" name="Equal 5"/>
          <p:cNvSpPr/>
          <p:nvPr/>
        </p:nvSpPr>
        <p:spPr>
          <a:xfrm>
            <a:off x="2825262" y="2826117"/>
            <a:ext cx="987552" cy="466344"/>
          </a:xfrm>
          <a:prstGeom prst="mathEqual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en-AU">
              <a:solidFill>
                <a:srgbClr val="131313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6628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0376" y="650876"/>
            <a:ext cx="8709025" cy="55546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26682" y="521321"/>
            <a:ext cx="5538439" cy="7238999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5798">
            <a:off x="7532630" y="-277961"/>
            <a:ext cx="2720905" cy="2387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00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81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</a:rPr>
              <a:t>Effects of Emergencies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1" y="1676401"/>
            <a:ext cx="8513068" cy="432734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3426" y="336551"/>
            <a:ext cx="8183563" cy="61833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Google Shape;198;p35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5" t="10519" r="28859" b="21481"/>
          <a:stretch>
            <a:fillRect/>
          </a:stretch>
        </p:blipFill>
        <p:spPr bwMode="auto">
          <a:xfrm>
            <a:off x="4167188" y="1768477"/>
            <a:ext cx="2138362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Google Shape;199;p35"/>
          <p:cNvPicPr preferRelativeResize="0"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65" y="4127502"/>
            <a:ext cx="4548187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Google Shape;200;p35"/>
          <p:cNvPicPr preferRelativeResize="0"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6" r="14680"/>
          <a:stretch>
            <a:fillRect/>
          </a:stretch>
        </p:blipFill>
        <p:spPr bwMode="auto">
          <a:xfrm>
            <a:off x="6424615" y="4127502"/>
            <a:ext cx="407352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Google Shape;201;p35"/>
          <p:cNvPicPr preferRelativeResize="0"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0" r="10286"/>
          <a:stretch>
            <a:fillRect/>
          </a:stretch>
        </p:blipFill>
        <p:spPr bwMode="auto">
          <a:xfrm>
            <a:off x="6424615" y="1768477"/>
            <a:ext cx="4073525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Google Shape;202;p35"/>
          <p:cNvPicPr preferRelativeResize="0"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42" t="18971" r="39005" b="18288"/>
          <a:stretch>
            <a:fillRect/>
          </a:stretch>
        </p:blipFill>
        <p:spPr bwMode="auto">
          <a:xfrm>
            <a:off x="1757363" y="1768477"/>
            <a:ext cx="2290762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319" name="Google Shape;203;p35"/>
          <p:cNvCxnSpPr>
            <a:cxnSpLocks noChangeShapeType="1"/>
          </p:cNvCxnSpPr>
          <p:nvPr/>
        </p:nvCxnSpPr>
        <p:spPr bwMode="auto">
          <a:xfrm rot="10800000" flipH="1">
            <a:off x="1951040" y="1706563"/>
            <a:ext cx="2638425" cy="19050"/>
          </a:xfrm>
          <a:prstGeom prst="straightConnector1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0" name="Google Shape;204;p35"/>
          <p:cNvSpPr txBox="1">
            <a:spLocks noChangeArrowheads="1"/>
          </p:cNvSpPr>
          <p:nvPr/>
        </p:nvSpPr>
        <p:spPr bwMode="auto">
          <a:xfrm>
            <a:off x="1703388" y="941390"/>
            <a:ext cx="850265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en-US" altLang="en-US" sz="2000">
                <a:solidFill>
                  <a:schemeClr val="tx1"/>
                </a:solidFill>
              </a:rPr>
              <a:t>Humanitarian Emergencies and its Impact on Women and Young Girls</a:t>
            </a:r>
          </a:p>
        </p:txBody>
      </p:sp>
    </p:spTree>
    <p:extLst>
      <p:ext uri="{BB962C8B-B14F-4D97-AF65-F5344CB8AC3E}">
        <p14:creationId xmlns:p14="http://schemas.microsoft.com/office/powerpoint/2010/main" val="21975309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862" y="122679"/>
            <a:ext cx="7014758" cy="548640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DISASTER MANAGEMENT CYCLE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5D5D5-5A3B-4477-BC65-266C198E01B1}" type="datetime1">
              <a:rPr lang="en-US" smtClean="0"/>
              <a:pPr/>
              <a:t>11/22/2025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53FC-A84A-4B16-A5AB-F0A335BA34F0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829994"/>
            <a:ext cx="7014758" cy="585337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5D5D5-5A3B-4477-BC65-266C198E01B1}" type="datetime1">
              <a:rPr lang="en-US" smtClean="0"/>
              <a:pPr/>
              <a:t>11/22/2025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53FC-A84A-4B16-A5AB-F0A335BA34F0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4413" y="295729"/>
            <a:ext cx="8108117" cy="6210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67000" y="152400"/>
            <a:ext cx="5638800" cy="762000"/>
          </a:xfrm>
        </p:spPr>
        <p:txBody>
          <a:bodyPr>
            <a:normAutofit/>
          </a:bodyPr>
          <a:lstStyle/>
          <a:p>
            <a:r>
              <a:rPr lang="en-AU" sz="3200" b="1" dirty="0">
                <a:solidFill>
                  <a:srgbClr val="C00000"/>
                </a:solidFill>
              </a:rPr>
              <a:t>The Sphere Standards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1219201"/>
            <a:ext cx="3581400" cy="5332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135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9CA08-E889-4F11-8F7E-01CDFE969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1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MODULE ONE</a:t>
            </a:r>
            <a:br>
              <a:rPr lang="en-US" sz="31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US" sz="31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INTRODUCTION TO DISASTERS AND THEIR IMPACT ON HEALTH</a:t>
            </a:r>
            <a:br>
              <a:rPr lang="en-US" sz="3100" b="1" dirty="0"/>
            </a:br>
            <a:r>
              <a:rPr lang="en-US" sz="31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SESSION 1.1: UNDERSTANDING DISASTERS</a:t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" descr="D:\Dr. Imran\Others\Consultancies\HCIP\5. Disaster Prepardness in PHCs\1.jpg">
            <a:extLst>
              <a:ext uri="{FF2B5EF4-FFF2-40B4-BE49-F238E27FC236}">
                <a16:creationId xmlns:a16="http://schemas.microsoft.com/office/drawing/2014/main" id="{C9E300EB-523E-467E-9BDE-C24CCE76B73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154" y="2460113"/>
            <a:ext cx="5502275" cy="36696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13418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95B7E-6660-4B84-A448-1412DB53C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346325"/>
            <a:ext cx="10515600" cy="1325563"/>
          </a:xfrm>
        </p:spPr>
        <p:txBody>
          <a:bodyPr/>
          <a:lstStyle/>
          <a:p>
            <a:r>
              <a:rPr lang="en-US" b="1" dirty="0"/>
              <a:t>Session 1.1: Understanding Disasters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729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0771E-9388-4A78-8007-24234A620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Session Objectives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2C0E8D-27B4-4092-A94A-6026460122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By end of session, participants will: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Understand disasters &amp; humanitarian crises</a:t>
            </a:r>
          </a:p>
          <a:p>
            <a:pPr lvl="1"/>
            <a:r>
              <a:rPr lang="en-US" dirty="0"/>
              <a:t>Differentiate natural, man-made &amp; complex emergencies</a:t>
            </a:r>
          </a:p>
          <a:p>
            <a:pPr lvl="1"/>
            <a:r>
              <a:rPr lang="en-US" dirty="0"/>
              <a:t>Recognize disaster impacts on PHC services</a:t>
            </a:r>
          </a:p>
          <a:p>
            <a:pPr lvl="1"/>
            <a:r>
              <a:rPr lang="en-US" dirty="0"/>
              <a:t>Understand core disaster terminology</a:t>
            </a:r>
          </a:p>
          <a:p>
            <a:pPr lvl="1"/>
            <a:r>
              <a:rPr lang="en-US" dirty="0"/>
              <a:t>Understand how UN agencies support government responses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396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1" y="508001"/>
            <a:ext cx="7018338" cy="60983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381001"/>
            <a:ext cx="7886700" cy="1267097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Disaster Definition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5D5D5-5A3B-4477-BC65-266C198E01B1}" type="datetime1">
              <a:rPr lang="en-US" smtClean="0"/>
              <a:pPr/>
              <a:t>11/22/2025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F53FC-A84A-4B16-A5AB-F0A335BA34F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662008"/>
            <a:ext cx="6096000" cy="414965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489" y="382589"/>
            <a:ext cx="8709025" cy="60928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62000"/>
            <a:ext cx="8940734" cy="5181600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F632A-2A6B-40A9-8206-391EABA9F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33FEEE-0906-4084-ACB8-57006C4EF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4361" y="565985"/>
            <a:ext cx="9186473" cy="5726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554482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39</TotalTime>
  <Words>260</Words>
  <Application>Microsoft Office PowerPoint</Application>
  <PresentationFormat>Widescreen</PresentationFormat>
  <Paragraphs>36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Century Gothic</vt:lpstr>
      <vt:lpstr>Wingdings 3</vt:lpstr>
      <vt:lpstr>Ion</vt:lpstr>
      <vt:lpstr>PowerPoint Presentation</vt:lpstr>
      <vt:lpstr>MODULE ONE INTRODUCTION TO DISASTERS AND THEIR IMPACT ON HEALTH SESSION 1.1: UNDERSTANDING DISASTERS </vt:lpstr>
      <vt:lpstr>Session 1.1: Understanding Disasters </vt:lpstr>
      <vt:lpstr>Session Objectives</vt:lpstr>
      <vt:lpstr>PowerPoint Presentation</vt:lpstr>
      <vt:lpstr>Disaster Definition</vt:lpstr>
      <vt:lpstr>PowerPoint Presentation</vt:lpstr>
      <vt:lpstr>PowerPoint Presentation</vt:lpstr>
      <vt:lpstr>PowerPoint Presentation</vt:lpstr>
      <vt:lpstr>PowerPoint Presentation</vt:lpstr>
      <vt:lpstr>Effects of Emergencies</vt:lpstr>
      <vt:lpstr>PowerPoint Presentation</vt:lpstr>
      <vt:lpstr>PowerPoint Presentation</vt:lpstr>
      <vt:lpstr>Effects of Emergencies</vt:lpstr>
      <vt:lpstr>PowerPoint Presentation</vt:lpstr>
      <vt:lpstr>PowerPoint Presentation</vt:lpstr>
      <vt:lpstr>DISASTER MANAGEMENT CYCLE</vt:lpstr>
      <vt:lpstr>PowerPoint Presentation</vt:lpstr>
      <vt:lpstr>The Sphere Standards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5</cp:revision>
  <dcterms:created xsi:type="dcterms:W3CDTF">2025-11-22T16:28:43Z</dcterms:created>
  <dcterms:modified xsi:type="dcterms:W3CDTF">2025-11-22T17:26:15Z</dcterms:modified>
</cp:coreProperties>
</file>